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64" r:id="rId7"/>
    <p:sldId id="262" r:id="rId8"/>
    <p:sldId id="260" r:id="rId9"/>
    <p:sldId id="265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01E939-141F-49C9-8E51-9584F9B05D6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176A73-3977-40E3-8C80-D588E3BB85E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dictionary.net/fungi/" TargetMode="External"/><Relationship Id="rId7" Type="http://schemas.openxmlformats.org/officeDocument/2006/relationships/hyperlink" Target="https://biologydictionary.net/photosynthesis/" TargetMode="External"/><Relationship Id="rId2" Type="http://schemas.openxmlformats.org/officeDocument/2006/relationships/hyperlink" Target="https://biologydictionary.net/multicellul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logydictionary.net/algae/" TargetMode="External"/><Relationship Id="rId5" Type="http://schemas.openxmlformats.org/officeDocument/2006/relationships/hyperlink" Target="https://biologydictionary.net/cellular-respiration/" TargetMode="External"/><Relationship Id="rId4" Type="http://schemas.openxmlformats.org/officeDocument/2006/relationships/hyperlink" Target="https://biologydictionary.net/mitochondri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u="heavy" dirty="0" smtClean="0"/>
              <a:t>Class Teacher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                   		          </a:t>
            </a:r>
            <a:r>
              <a:rPr lang="en-IN" sz="1600" b="1" dirty="0" err="1" smtClean="0"/>
              <a:t>Dr.</a:t>
            </a:r>
            <a:r>
              <a:rPr lang="en-IN" sz="1600" b="1" dirty="0" smtClean="0"/>
              <a:t> </a:t>
            </a:r>
            <a:r>
              <a:rPr lang="en-IN" sz="1600" b="1" dirty="0" err="1" smtClean="0"/>
              <a:t>Hannan</a:t>
            </a:r>
            <a:r>
              <a:rPr lang="en-IN" sz="1600" b="1" dirty="0" smtClean="0"/>
              <a:t> </a:t>
            </a:r>
            <a:r>
              <a:rPr lang="en-IN" sz="1600" b="1" dirty="0" err="1" smtClean="0"/>
              <a:t>Mukhtar</a:t>
            </a:r>
            <a:endParaRPr lang="en-IN" sz="1600" b="1" dirty="0" smtClean="0"/>
          </a:p>
          <a:p>
            <a:pPr marL="0" indent="0">
              <a:buNone/>
            </a:pPr>
            <a:r>
              <a:rPr lang="en-IN" sz="1600" b="1" dirty="0" smtClean="0"/>
              <a:t>				Assistant Professor </a:t>
            </a:r>
          </a:p>
          <a:p>
            <a:pPr marL="0" indent="0">
              <a:buNone/>
            </a:pPr>
            <a:r>
              <a:rPr lang="en-IN" sz="1600" b="1" dirty="0" smtClean="0"/>
              <a:t>				Department of Botany</a:t>
            </a:r>
          </a:p>
          <a:p>
            <a:pPr marL="0" indent="0">
              <a:buNone/>
            </a:pPr>
            <a:r>
              <a:rPr lang="en-IN" sz="1600" b="1" dirty="0" smtClean="0"/>
              <a:t>				Lahore College for Women University, Lahore Pakistan.</a:t>
            </a:r>
          </a:p>
          <a:p>
            <a:r>
              <a:rPr lang="en-IN" b="1" u="heavy" dirty="0" smtClean="0"/>
              <a:t>Course Description</a:t>
            </a:r>
          </a:p>
          <a:p>
            <a:pPr marL="1828800" lvl="4" indent="0">
              <a:buNone/>
            </a:pPr>
            <a:r>
              <a:rPr lang="en-IN" sz="1600" b="1" dirty="0" smtClean="0"/>
              <a:t>Course Title: 		DIVERSITY OF PLANTS </a:t>
            </a:r>
          </a:p>
          <a:p>
            <a:pPr marL="1828800" lvl="4" indent="0">
              <a:buNone/>
            </a:pPr>
            <a:r>
              <a:rPr lang="en-US" sz="1600" b="1" dirty="0" smtClean="0"/>
              <a:t>Course code:		Min/Bot-102 </a:t>
            </a:r>
          </a:p>
          <a:p>
            <a:pPr marL="1828800" lvl="4" indent="0">
              <a:buNone/>
            </a:pPr>
            <a:r>
              <a:rPr lang="en-US" sz="1600" b="1" dirty="0" smtClean="0"/>
              <a:t>Credit hours:		4 (3+1)</a:t>
            </a:r>
            <a:endParaRPr lang="en-IN" sz="1600" b="1" dirty="0" smtClean="0"/>
          </a:p>
          <a:p>
            <a:r>
              <a:rPr lang="en-IN" b="1" u="heavy" dirty="0" smtClean="0"/>
              <a:t>Class </a:t>
            </a:r>
          </a:p>
          <a:p>
            <a:pPr marL="1828800" lvl="4" indent="0">
              <a:buNone/>
            </a:pPr>
            <a:r>
              <a:rPr lang="en-IN" sz="1600" b="1" dirty="0" smtClean="0"/>
              <a:t>Course : 			BS I, 2</a:t>
            </a:r>
            <a:r>
              <a:rPr lang="en-IN" sz="1600" b="1" baseline="30000" dirty="0" smtClean="0"/>
              <a:t>nd</a:t>
            </a:r>
            <a:r>
              <a:rPr lang="en-IN" sz="1600" b="1" dirty="0" smtClean="0"/>
              <a:t> Semester</a:t>
            </a:r>
          </a:p>
          <a:p>
            <a:pPr marL="1828800" lvl="4" indent="0">
              <a:buNone/>
            </a:pPr>
            <a:r>
              <a:rPr lang="en-US" sz="1600" b="1" dirty="0" smtClean="0"/>
              <a:t>Major:			Zoology</a:t>
            </a:r>
          </a:p>
          <a:p>
            <a:pPr marL="1828800" lvl="4" indent="0">
              <a:buNone/>
            </a:pPr>
            <a:r>
              <a:rPr lang="en-US" sz="1600" b="1" dirty="0" smtClean="0"/>
              <a:t>Minor course:		Botany</a:t>
            </a:r>
            <a:endParaRPr lang="en-IN" sz="1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Binary fission in bacteria (Asexual reproduction) in bacteria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110581"/>
            <a:ext cx="3200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1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in bacteria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30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Transduction in Bacteria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602" y="1935163"/>
            <a:ext cx="548679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10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in bacteria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972" y="1935163"/>
            <a:ext cx="579805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5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Characters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648200" cy="339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2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Monerans</a:t>
            </a:r>
            <a:r>
              <a:rPr lang="en-US" sz="2000" dirty="0"/>
              <a:t> are unicellular </a:t>
            </a:r>
            <a:r>
              <a:rPr lang="en-US" sz="2000" dirty="0" smtClean="0"/>
              <a:t>organisms/Prokaryotes</a:t>
            </a:r>
            <a:endParaRPr lang="en-US" sz="2000" dirty="0"/>
          </a:p>
          <a:p>
            <a:r>
              <a:rPr lang="en-US" sz="2000" dirty="0"/>
              <a:t>They contain 70S ribosomes.</a:t>
            </a:r>
          </a:p>
          <a:p>
            <a:r>
              <a:rPr lang="en-US" sz="2000" dirty="0"/>
              <a:t>The DNA is naked and is not bound by a nuclear membrane.</a:t>
            </a:r>
          </a:p>
          <a:p>
            <a:r>
              <a:rPr lang="en-US" sz="2000" dirty="0"/>
              <a:t>It lacks organelles like mitochondria, lysosomes, plastids, Golgi bodies, endoplasmic reticulum, </a:t>
            </a:r>
            <a:r>
              <a:rPr lang="en-US" sz="2000" dirty="0" smtClean="0"/>
              <a:t>centrosome</a:t>
            </a:r>
            <a:r>
              <a:rPr lang="en-US" sz="2000" dirty="0"/>
              <a:t> </a:t>
            </a:r>
            <a:r>
              <a:rPr lang="en-US" sz="2000" dirty="0" smtClean="0"/>
              <a:t>(all </a:t>
            </a:r>
            <a:r>
              <a:rPr lang="en-US" sz="2000" dirty="0" err="1" smtClean="0"/>
              <a:t>menmbrane</a:t>
            </a:r>
            <a:r>
              <a:rPr lang="en-US" sz="2000" dirty="0" smtClean="0"/>
              <a:t> bounded organelles)</a:t>
            </a:r>
            <a:endParaRPr lang="en-US" sz="2000" dirty="0"/>
          </a:p>
          <a:p>
            <a:r>
              <a:rPr lang="en-US" sz="2000" dirty="0"/>
              <a:t>They reproduce asexually by binary fission or budding.</a:t>
            </a:r>
          </a:p>
          <a:p>
            <a:r>
              <a:rPr lang="en-US" sz="2000" dirty="0"/>
              <a:t>The cell wall is rigid and made up of peptidoglycan.</a:t>
            </a:r>
          </a:p>
          <a:p>
            <a:r>
              <a:rPr lang="en-US" sz="2000" dirty="0"/>
              <a:t>Flagella serves as the </a:t>
            </a:r>
            <a:r>
              <a:rPr lang="en-US" sz="2000" dirty="0" err="1"/>
              <a:t>locomotory</a:t>
            </a:r>
            <a:r>
              <a:rPr lang="en-US" sz="2000" dirty="0"/>
              <a:t> organ.</a:t>
            </a:r>
          </a:p>
          <a:p>
            <a:r>
              <a:rPr lang="en-US" sz="2000" dirty="0"/>
              <a:t>These are environmental decomposers and mineralizers.</a:t>
            </a:r>
          </a:p>
          <a:p>
            <a:r>
              <a:rPr lang="en-US" sz="2000" dirty="0"/>
              <a:t>They show different modes of nutrition such as autotrophic, parasitic, heterotrophic, or saprophytic.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36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/>
              <a:t>Evolution of Bacteria</a:t>
            </a:r>
          </a:p>
          <a:p>
            <a:r>
              <a:rPr lang="en-US" sz="2000" dirty="0"/>
              <a:t>Bacteria first arose on Earth approximately 4 billion years </a:t>
            </a:r>
            <a:r>
              <a:rPr lang="en-US" sz="2000" dirty="0" smtClean="0"/>
              <a:t>ago,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were the first forms of life on Earth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For 3 billion years, bacteria and </a:t>
            </a:r>
            <a:r>
              <a:rPr lang="en-US" sz="2000" dirty="0" err="1"/>
              <a:t>archaea</a:t>
            </a:r>
            <a:r>
              <a:rPr lang="en-US" sz="2000" dirty="0"/>
              <a:t> were the most prevalent kinds of organisms on Earth. </a:t>
            </a:r>
            <a:endParaRPr lang="en-US" sz="2000" dirty="0" smtClean="0"/>
          </a:p>
          <a:p>
            <a:r>
              <a:rPr lang="en-US" sz="2000" u="sng" dirty="0" smtClean="0">
                <a:hlinkClick r:id="rId2" tooltip="Multicellular"/>
              </a:rPr>
              <a:t>Multicellular</a:t>
            </a:r>
            <a:r>
              <a:rPr lang="en-US" sz="2000" dirty="0"/>
              <a:t> eukaryotes did not appear until around 1.6-2 billion years ago. </a:t>
            </a:r>
            <a:endParaRPr lang="en-US" sz="2000" dirty="0" smtClean="0"/>
          </a:p>
          <a:p>
            <a:r>
              <a:rPr lang="en-US" sz="2000" dirty="0" smtClean="0"/>
              <a:t>Eukaryotic </a:t>
            </a:r>
            <a:r>
              <a:rPr lang="en-US" sz="2000" dirty="0"/>
              <a:t>cells, which make up all </a:t>
            </a:r>
            <a:r>
              <a:rPr lang="en-US" sz="2000" dirty="0" err="1"/>
              <a:t>protists</a:t>
            </a:r>
            <a:r>
              <a:rPr lang="en-US" sz="2000" dirty="0"/>
              <a:t>, </a:t>
            </a:r>
            <a:r>
              <a:rPr lang="en-US" sz="2000" u="sng" dirty="0">
                <a:hlinkClick r:id="rId3" tooltip="fungi"/>
              </a:rPr>
              <a:t>fungi</a:t>
            </a:r>
            <a:r>
              <a:rPr lang="en-US" sz="2000" dirty="0"/>
              <a:t>, animals, and plants, also contain what was once bacteria</a:t>
            </a:r>
            <a:r>
              <a:rPr lang="en-US" sz="2000" dirty="0" smtClean="0"/>
              <a:t>; </a:t>
            </a:r>
          </a:p>
          <a:p>
            <a:r>
              <a:rPr lang="en-US" sz="2000" dirty="0" smtClean="0"/>
              <a:t> It </a:t>
            </a:r>
            <a:r>
              <a:rPr lang="en-US" sz="2000" dirty="0"/>
              <a:t>is thought that the </a:t>
            </a:r>
            <a:r>
              <a:rPr lang="en-US" sz="2000" u="sng" dirty="0">
                <a:hlinkClick r:id="rId4" tooltip="mitochondria"/>
              </a:rPr>
              <a:t>mitochondria</a:t>
            </a:r>
            <a:r>
              <a:rPr lang="en-US" sz="2000" dirty="0"/>
              <a:t> in eukaryotes, which produce energy through </a:t>
            </a:r>
            <a:r>
              <a:rPr lang="en-US" sz="2000" u="sng" dirty="0">
                <a:hlinkClick r:id="rId5" tooltip="cellular respiration"/>
              </a:rPr>
              <a:t>cellular respiration</a:t>
            </a:r>
            <a:r>
              <a:rPr lang="en-US" sz="2000" dirty="0"/>
              <a:t>, and chloroplasts in plants and </a:t>
            </a:r>
            <a:r>
              <a:rPr lang="en-US" sz="2000" u="sng" dirty="0">
                <a:hlinkClick r:id="rId6" tooltip="algae"/>
              </a:rPr>
              <a:t>algae</a:t>
            </a:r>
            <a:r>
              <a:rPr lang="en-US" sz="2000" dirty="0"/>
              <a:t>, which produce energy through </a:t>
            </a:r>
            <a:r>
              <a:rPr lang="en-US" sz="2000" u="sng" dirty="0">
                <a:hlinkClick r:id="rId7" tooltip="photosynthesis"/>
              </a:rPr>
              <a:t>photosynthesis</a:t>
            </a:r>
            <a:r>
              <a:rPr lang="en-US" sz="2000" dirty="0"/>
              <a:t>, both evolved from bacteria that got taken up into cells in an </a:t>
            </a:r>
            <a:r>
              <a:rPr lang="en-US" sz="2000" dirty="0" err="1"/>
              <a:t>endosymbiotic</a:t>
            </a:r>
            <a:r>
              <a:rPr lang="en-US" sz="2000" dirty="0"/>
              <a:t> (mutually benefiting) relationship that became permanent over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 smtClean="0"/>
              <a:t>prokaryotic </a:t>
            </a:r>
            <a:r>
              <a:rPr lang="en-US" sz="2000" dirty="0"/>
              <a:t>cell has five essential structural components: a </a:t>
            </a:r>
            <a:r>
              <a:rPr lang="en-US" sz="2000" b="1" dirty="0"/>
              <a:t>nucleoid (DNA)</a:t>
            </a:r>
            <a:r>
              <a:rPr lang="en-US" sz="2000" dirty="0"/>
              <a:t>, </a:t>
            </a:r>
            <a:r>
              <a:rPr lang="en-US" sz="2000" b="1" dirty="0"/>
              <a:t>ribosomes</a:t>
            </a:r>
            <a:r>
              <a:rPr lang="en-US" sz="2000" dirty="0"/>
              <a:t>, </a:t>
            </a:r>
            <a:r>
              <a:rPr lang="en-US" sz="2000" b="1" dirty="0"/>
              <a:t>cell membrane</a:t>
            </a:r>
            <a:r>
              <a:rPr lang="en-US" sz="2000" dirty="0"/>
              <a:t>, </a:t>
            </a:r>
            <a:r>
              <a:rPr lang="en-US" sz="2000" b="1" dirty="0"/>
              <a:t>cell wall</a:t>
            </a:r>
            <a:r>
              <a:rPr lang="en-US" sz="2000" dirty="0"/>
              <a:t>, and some sort of </a:t>
            </a:r>
            <a:r>
              <a:rPr lang="en-US" sz="2000" b="1" dirty="0"/>
              <a:t>surface layer</a:t>
            </a:r>
            <a:r>
              <a:rPr lang="en-US" sz="2000" dirty="0"/>
              <a:t>, which may or may not be an inherent part of the wall.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Structurally, there are three architectural regions: </a:t>
            </a:r>
            <a:r>
              <a:rPr lang="en-US" sz="2000" b="1" dirty="0"/>
              <a:t>appendages</a:t>
            </a:r>
            <a:r>
              <a:rPr lang="en-US" sz="2000" dirty="0"/>
              <a:t> (attachments to the cell surface) in the form of </a:t>
            </a:r>
            <a:r>
              <a:rPr lang="en-US" sz="2000" b="1" dirty="0"/>
              <a:t>flagella</a:t>
            </a:r>
            <a:r>
              <a:rPr lang="en-US" sz="2000" dirty="0"/>
              <a:t> and </a:t>
            </a:r>
            <a:r>
              <a:rPr lang="en-US" sz="2000" b="1" dirty="0" err="1"/>
              <a:t>pili</a:t>
            </a:r>
            <a:r>
              <a:rPr lang="en-US" sz="2000" b="1" dirty="0"/>
              <a:t> (or fimbriae)</a:t>
            </a:r>
            <a:r>
              <a:rPr lang="en-US" sz="2000" dirty="0"/>
              <a:t>; a </a:t>
            </a:r>
            <a:r>
              <a:rPr lang="en-US" sz="2000" b="1" dirty="0"/>
              <a:t>cell envelope</a:t>
            </a:r>
            <a:r>
              <a:rPr lang="en-US" sz="2000" dirty="0"/>
              <a:t> consisting of a </a:t>
            </a:r>
            <a:r>
              <a:rPr lang="en-US" sz="2000" b="1" dirty="0"/>
              <a:t>capsule</a:t>
            </a:r>
            <a:r>
              <a:rPr lang="en-US" sz="2000" dirty="0"/>
              <a:t>, </a:t>
            </a:r>
            <a:r>
              <a:rPr lang="en-US" sz="2000" b="1" dirty="0"/>
              <a:t>cell wall</a:t>
            </a:r>
            <a:r>
              <a:rPr lang="en-US" sz="2000" dirty="0"/>
              <a:t> and </a:t>
            </a:r>
            <a:r>
              <a:rPr lang="en-US" sz="2000" b="1" dirty="0"/>
              <a:t>plasma membrane</a:t>
            </a:r>
            <a:r>
              <a:rPr lang="en-US" sz="2000" dirty="0"/>
              <a:t>; and a </a:t>
            </a:r>
            <a:r>
              <a:rPr lang="en-US" sz="2000" b="1" dirty="0"/>
              <a:t>cytoplasmic region</a:t>
            </a:r>
            <a:r>
              <a:rPr lang="en-US" sz="2000" dirty="0"/>
              <a:t> that contains the cell </a:t>
            </a:r>
            <a:r>
              <a:rPr lang="en-US" sz="2000" b="1" dirty="0"/>
              <a:t>chromosome</a:t>
            </a:r>
            <a:r>
              <a:rPr lang="en-US" sz="2000" dirty="0"/>
              <a:t> (</a:t>
            </a:r>
            <a:r>
              <a:rPr lang="en-US" sz="2000" b="1" dirty="0"/>
              <a:t>DNA</a:t>
            </a:r>
            <a:r>
              <a:rPr lang="en-US" sz="2000" dirty="0"/>
              <a:t>) and </a:t>
            </a:r>
            <a:r>
              <a:rPr lang="en-US" sz="2000" b="1" dirty="0"/>
              <a:t>ribosomes</a:t>
            </a:r>
            <a:r>
              <a:rPr lang="en-US" sz="2000" dirty="0"/>
              <a:t> and various sorts of </a:t>
            </a:r>
            <a:r>
              <a:rPr lang="en-US" sz="2000" b="1" dirty="0"/>
              <a:t>inclusions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749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of Bacteria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84287"/>
            <a:ext cx="6096000" cy="437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5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Flagella in Bacteria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60145"/>
            <a:ext cx="4800600" cy="34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1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nutrition in bacteria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22582"/>
            <a:ext cx="4961342" cy="371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9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366959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82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194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Bacteria</vt:lpstr>
      <vt:lpstr>Bacteria </vt:lpstr>
      <vt:lpstr>Characteristics of Bacteria</vt:lpstr>
      <vt:lpstr>PowerPoint Presentation</vt:lpstr>
      <vt:lpstr>Structure of Bacteria</vt:lpstr>
      <vt:lpstr>Shapes of Bacteria</vt:lpstr>
      <vt:lpstr>Flagella in Bacteria</vt:lpstr>
      <vt:lpstr>Mode of nutrition in bacteria</vt:lpstr>
      <vt:lpstr>PowerPoint Presentation</vt:lpstr>
      <vt:lpstr>Binary fission in bacteria (Asexual reproduction) in bacteria</vt:lpstr>
      <vt:lpstr>Sexual reproduction in bacteria</vt:lpstr>
      <vt:lpstr>Transduction in Bacteria</vt:lpstr>
      <vt:lpstr>Transformation in bacteria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</dc:title>
  <dc:creator>Yasir</dc:creator>
  <cp:lastModifiedBy>Yasir</cp:lastModifiedBy>
  <cp:revision>14</cp:revision>
  <dcterms:created xsi:type="dcterms:W3CDTF">2020-05-07T16:22:09Z</dcterms:created>
  <dcterms:modified xsi:type="dcterms:W3CDTF">2020-05-12T07:55:02Z</dcterms:modified>
</cp:coreProperties>
</file>